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6ABFD5-B7C6-467D-A2F9-4E09D8A890CE}" type="datetimeFigureOut">
              <a:rPr lang="en-US" smtClean="0"/>
              <a:t>10/16/2017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638F20-1770-4D23-ABEF-4A6D4B214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4520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FB97E8-4B19-4E66-8D5A-662D0F14B947}" type="datetimeFigureOut">
              <a:rPr lang="en-US" smtClean="0"/>
              <a:t>10/16/2017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9EEBA7-2D4C-4D93-92C2-86C1E234F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094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A40CEE4-00AB-4636-92DE-B2F4AA1CC80F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0983A45-2754-41EE-9EBF-E371F5579E33}" type="slidenum">
              <a:rPr lang="en-US" altLang="en-US"/>
              <a:pPr eaLnBrk="1" hangingPunct="1"/>
              <a:t>9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5915-CAFC-495F-989F-5E45B808A00C}" type="datetimeFigureOut">
              <a:rPr lang="en-US" smtClean="0"/>
              <a:t>10/16/2017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7950-2CF0-4FFA-879F-5142CC38E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378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5915-CAFC-495F-989F-5E45B808A00C}" type="datetimeFigureOut">
              <a:rPr lang="en-US" smtClean="0"/>
              <a:t>10/16/2017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7950-2CF0-4FFA-879F-5142CC38E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813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5915-CAFC-495F-989F-5E45B808A00C}" type="datetimeFigureOut">
              <a:rPr lang="en-US" smtClean="0"/>
              <a:t>10/16/2017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7950-2CF0-4FFA-879F-5142CC38E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579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5915-CAFC-495F-989F-5E45B808A00C}" type="datetimeFigureOut">
              <a:rPr lang="en-US" smtClean="0"/>
              <a:t>10/16/2017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7950-2CF0-4FFA-879F-5142CC38E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649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5915-CAFC-495F-989F-5E45B808A00C}" type="datetimeFigureOut">
              <a:rPr lang="en-US" smtClean="0"/>
              <a:t>10/16/2017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7950-2CF0-4FFA-879F-5142CC38E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971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5915-CAFC-495F-989F-5E45B808A00C}" type="datetimeFigureOut">
              <a:rPr lang="en-US" smtClean="0"/>
              <a:t>10/16/2017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7950-2CF0-4FFA-879F-5142CC38E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101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5915-CAFC-495F-989F-5E45B808A00C}" type="datetimeFigureOut">
              <a:rPr lang="en-US" smtClean="0"/>
              <a:t>10/16/2017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7950-2CF0-4FFA-879F-5142CC38E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909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5915-CAFC-495F-989F-5E45B808A00C}" type="datetimeFigureOut">
              <a:rPr lang="en-US" smtClean="0"/>
              <a:t>10/16/2017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7950-2CF0-4FFA-879F-5142CC38E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645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5915-CAFC-495F-989F-5E45B808A00C}" type="datetimeFigureOut">
              <a:rPr lang="en-US" smtClean="0"/>
              <a:t>10/16/2017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7950-2CF0-4FFA-879F-5142CC38E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16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5915-CAFC-495F-989F-5E45B808A00C}" type="datetimeFigureOut">
              <a:rPr lang="en-US" smtClean="0"/>
              <a:t>10/16/2017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7950-2CF0-4FFA-879F-5142CC38E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450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5915-CAFC-495F-989F-5E45B808A00C}" type="datetimeFigureOut">
              <a:rPr lang="en-US" smtClean="0"/>
              <a:t>10/16/2017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7950-2CF0-4FFA-879F-5142CC38E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85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65915-CAFC-495F-989F-5E45B808A00C}" type="datetimeFigureOut">
              <a:rPr lang="en-US" smtClean="0"/>
              <a:t>10/16/2017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DE7950-2CF0-4FFA-879F-5142CC38E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312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wmf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7" Type="http://schemas.openxmlformats.org/officeDocument/2006/relationships/image" Target="../media/image16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wmf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1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20.wmf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234950" y="0"/>
            <a:ext cx="8756650" cy="1143000"/>
          </a:xfrm>
        </p:spPr>
        <p:txBody>
          <a:bodyPr>
            <a:normAutofit fontScale="90000"/>
          </a:bodyPr>
          <a:lstStyle/>
          <a:p>
            <a:r>
              <a:rPr lang="en-US" altLang="en-US" sz="3800" dirty="0" smtClean="0">
                <a:solidFill>
                  <a:srgbClr val="7030A0"/>
                </a:solidFill>
              </a:rPr>
              <a:t>Me llamo __________ </a:t>
            </a:r>
            <a:r>
              <a:rPr lang="en-US" altLang="en-US" sz="3800" smtClean="0">
                <a:solidFill>
                  <a:srgbClr val="7030A0"/>
                </a:solidFill>
              </a:rPr>
              <a:t>Clase 702</a:t>
            </a:r>
            <a:r>
              <a:rPr lang="en-US" altLang="en-US" sz="3800" dirty="0" smtClean="0">
                <a:solidFill>
                  <a:srgbClr val="7030A0"/>
                </a:solidFill>
              </a:rPr>
              <a:t/>
            </a:r>
            <a:br>
              <a:rPr lang="en-US" altLang="en-US" sz="3800" dirty="0" smtClean="0">
                <a:solidFill>
                  <a:srgbClr val="7030A0"/>
                </a:solidFill>
              </a:rPr>
            </a:br>
            <a:r>
              <a:rPr lang="en-US" altLang="en-US" sz="3800" dirty="0" smtClean="0">
                <a:solidFill>
                  <a:srgbClr val="7030A0"/>
                </a:solidFill>
              </a:rPr>
              <a:t>La fecha es el 16 de </a:t>
            </a:r>
            <a:r>
              <a:rPr lang="en-US" altLang="en-US" sz="3600" dirty="0" err="1" smtClean="0">
                <a:solidFill>
                  <a:srgbClr val="7030A0"/>
                </a:solidFill>
              </a:rPr>
              <a:t>octubre</a:t>
            </a:r>
            <a:r>
              <a:rPr lang="en-US" altLang="en-US" sz="3800" dirty="0" smtClean="0">
                <a:solidFill>
                  <a:srgbClr val="7030A0"/>
                </a:solidFill>
              </a:rPr>
              <a:t> del 2017</a:t>
            </a:r>
          </a:p>
        </p:txBody>
      </p:sp>
      <p:sp>
        <p:nvSpPr>
          <p:cNvPr id="1229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184275"/>
            <a:ext cx="8991600" cy="453072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n-US" altLang="en-US" sz="2800" b="1" dirty="0" err="1" smtClean="0">
                <a:solidFill>
                  <a:srgbClr val="FF0000"/>
                </a:solidFill>
              </a:rPr>
              <a:t>Proposito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 # 14: </a:t>
            </a:r>
            <a:r>
              <a:rPr lang="en-US" altLang="en-US" sz="2800" dirty="0" smtClean="0"/>
              <a:t>¿Como es el </a:t>
            </a:r>
            <a:r>
              <a:rPr lang="en-US" altLang="en-US" sz="2800" dirty="0" err="1" smtClean="0"/>
              <a:t>apartamento</a:t>
            </a:r>
            <a:r>
              <a:rPr lang="en-US" altLang="en-US" sz="2800" dirty="0" smtClean="0"/>
              <a:t> de </a:t>
            </a:r>
            <a:r>
              <a:rPr lang="en-US" altLang="en-US" sz="2800" dirty="0" err="1" smtClean="0"/>
              <a:t>tu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sueños</a:t>
            </a:r>
            <a:r>
              <a:rPr lang="en-US" altLang="en-US" sz="2800" dirty="0" smtClean="0"/>
              <a:t>?</a:t>
            </a:r>
          </a:p>
          <a:p>
            <a:pPr>
              <a:buFont typeface="Wingdings" pitchFamily="2" charset="2"/>
              <a:buNone/>
            </a:pPr>
            <a:r>
              <a:rPr lang="en-US" altLang="en-US" sz="2800" i="1" dirty="0" smtClean="0">
                <a:solidFill>
                  <a:schemeClr val="tx2"/>
                </a:solidFill>
              </a:rPr>
              <a:t>L.O: to review the possessive adjectives</a:t>
            </a:r>
          </a:p>
          <a:p>
            <a:pPr>
              <a:buFont typeface="Wingdings" pitchFamily="2" charset="2"/>
              <a:buNone/>
            </a:pPr>
            <a:r>
              <a:rPr lang="en-US" altLang="en-US" sz="2800" b="1" dirty="0" err="1" smtClean="0">
                <a:solidFill>
                  <a:srgbClr val="FF0000"/>
                </a:solidFill>
              </a:rPr>
              <a:t>Actividad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 </a:t>
            </a:r>
            <a:r>
              <a:rPr lang="en-US" altLang="en-US" sz="2800" b="1" dirty="0" err="1" smtClean="0">
                <a:solidFill>
                  <a:srgbClr val="FF0000"/>
                </a:solidFill>
              </a:rPr>
              <a:t>Inicial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:</a:t>
            </a:r>
            <a:r>
              <a:rPr lang="en-US" altLang="en-US" sz="2800" b="1" dirty="0" smtClean="0">
                <a:solidFill>
                  <a:schemeClr val="tx2"/>
                </a:solidFill>
              </a:rPr>
              <a:t> </a:t>
            </a:r>
            <a:r>
              <a:rPr lang="en-US" altLang="en-US" sz="2800" dirty="0" smtClean="0">
                <a:latin typeface="Times New Roman" pitchFamily="18" charset="0"/>
              </a:rPr>
              <a:t>Identify the rooms in the house:</a:t>
            </a:r>
          </a:p>
          <a:p>
            <a:pPr>
              <a:buFont typeface="Wingdings" pitchFamily="2" charset="2"/>
              <a:buNone/>
            </a:pPr>
            <a:endParaRPr lang="en-US" altLang="en-US" sz="2800" dirty="0" smtClean="0">
              <a:solidFill>
                <a:schemeClr val="accent1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altLang="en-US" sz="2800" dirty="0" smtClean="0">
              <a:solidFill>
                <a:schemeClr val="accent1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altLang="en-US" sz="2800" dirty="0" smtClean="0">
              <a:solidFill>
                <a:schemeClr val="accent1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altLang="en-US" sz="2800" dirty="0" smtClean="0">
              <a:solidFill>
                <a:schemeClr val="accent1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altLang="en-US" sz="2800" dirty="0" smtClean="0">
              <a:solidFill>
                <a:schemeClr val="accent1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altLang="en-US" sz="2800" dirty="0" smtClean="0">
              <a:solidFill>
                <a:schemeClr val="accent1"/>
              </a:solidFill>
              <a:latin typeface="Times New Roman" pitchFamily="18" charset="0"/>
            </a:endParaRPr>
          </a:p>
        </p:txBody>
      </p:sp>
      <p:pic>
        <p:nvPicPr>
          <p:cNvPr id="12292" name="Picture 7" descr="ROOMS%252Bword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063" y="2819400"/>
            <a:ext cx="5748337" cy="348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Text Box 8"/>
          <p:cNvSpPr txBox="1">
            <a:spLocks noChangeArrowheads="1"/>
          </p:cNvSpPr>
          <p:nvPr/>
        </p:nvSpPr>
        <p:spPr bwMode="auto">
          <a:xfrm>
            <a:off x="2482850" y="3505200"/>
            <a:ext cx="1098550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000"/>
          </a:p>
        </p:txBody>
      </p:sp>
      <p:sp>
        <p:nvSpPr>
          <p:cNvPr id="12294" name="Text Box 9"/>
          <p:cNvSpPr txBox="1">
            <a:spLocks noChangeArrowheads="1"/>
          </p:cNvSpPr>
          <p:nvPr/>
        </p:nvSpPr>
        <p:spPr bwMode="auto">
          <a:xfrm>
            <a:off x="4572000" y="3505200"/>
            <a:ext cx="1219200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000"/>
          </a:p>
        </p:txBody>
      </p:sp>
      <p:sp>
        <p:nvSpPr>
          <p:cNvPr id="12295" name="Text Box 10"/>
          <p:cNvSpPr txBox="1">
            <a:spLocks noChangeArrowheads="1"/>
          </p:cNvSpPr>
          <p:nvPr/>
        </p:nvSpPr>
        <p:spPr bwMode="auto">
          <a:xfrm>
            <a:off x="6629400" y="3184525"/>
            <a:ext cx="1098550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000"/>
          </a:p>
        </p:txBody>
      </p:sp>
      <p:sp>
        <p:nvSpPr>
          <p:cNvPr id="12296" name="Text Box 11"/>
          <p:cNvSpPr txBox="1">
            <a:spLocks noChangeArrowheads="1"/>
          </p:cNvSpPr>
          <p:nvPr/>
        </p:nvSpPr>
        <p:spPr bwMode="auto">
          <a:xfrm>
            <a:off x="2514600" y="4860925"/>
            <a:ext cx="1403350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000"/>
          </a:p>
        </p:txBody>
      </p:sp>
      <p:sp>
        <p:nvSpPr>
          <p:cNvPr id="12297" name="Text Box 12"/>
          <p:cNvSpPr txBox="1">
            <a:spLocks noChangeArrowheads="1"/>
          </p:cNvSpPr>
          <p:nvPr/>
        </p:nvSpPr>
        <p:spPr bwMode="auto">
          <a:xfrm>
            <a:off x="4616450" y="4860925"/>
            <a:ext cx="1098550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000"/>
          </a:p>
        </p:txBody>
      </p:sp>
      <p:pic>
        <p:nvPicPr>
          <p:cNvPr id="12298" name="Picture 14" descr="ANd9GcQ-8Dxb30VwwItBJE97hG9gxmtHGvBrypvQDkPK5LGB6JJ_5HCQp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" y="4038600"/>
            <a:ext cx="2079625" cy="216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2279650" y="36576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76200" y="40386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3657600" y="51054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4191000" y="35052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4572000" y="58674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7391400" y="45720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18764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Los adjetivos posesivos</a:t>
            </a:r>
            <a:br>
              <a:rPr lang="en-US" altLang="en-US" smtClean="0">
                <a:solidFill>
                  <a:srgbClr val="FF0000"/>
                </a:solidFill>
              </a:rPr>
            </a:br>
            <a:r>
              <a:rPr lang="en-US" altLang="en-US" sz="2800" i="1" smtClean="0">
                <a:solidFill>
                  <a:schemeClr val="tx1"/>
                </a:solidFill>
              </a:rPr>
              <a:t>(possesive adjectives)</a:t>
            </a:r>
            <a:endParaRPr lang="en-US" altLang="en-US" sz="2800" smtClean="0">
              <a:solidFill>
                <a:schemeClr val="tx1"/>
              </a:solidFill>
            </a:endParaRPr>
          </a:p>
        </p:txBody>
      </p:sp>
      <p:sp>
        <p:nvSpPr>
          <p:cNvPr id="8195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763000" cy="1295400"/>
          </a:xfrm>
          <a:noFill/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altLang="en-US" smtClean="0"/>
              <a:t>A </a:t>
            </a:r>
            <a:r>
              <a:rPr lang="en-US" altLang="en-US" smtClean="0">
                <a:solidFill>
                  <a:srgbClr val="0000FF"/>
                </a:solidFill>
              </a:rPr>
              <a:t>possessive adjective</a:t>
            </a:r>
            <a:r>
              <a:rPr lang="en-US" altLang="en-US" smtClean="0"/>
              <a:t> tells who owns or possess something.  The </a:t>
            </a:r>
            <a:r>
              <a:rPr lang="en-US" altLang="en-US" smtClean="0">
                <a:solidFill>
                  <a:srgbClr val="0000FF"/>
                </a:solidFill>
              </a:rPr>
              <a:t>“Adjetivos posesivos”</a:t>
            </a:r>
            <a:r>
              <a:rPr lang="en-US" altLang="en-US" smtClean="0"/>
              <a:t> in Spanish are:</a:t>
            </a:r>
            <a:endParaRPr lang="en-US" altLang="en-US" noProof="1" smtClean="0"/>
          </a:p>
        </p:txBody>
      </p:sp>
      <p:pic>
        <p:nvPicPr>
          <p:cNvPr id="8196" name="Picture 5" descr="i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90800"/>
            <a:ext cx="16764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6" descr="you-singula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0"/>
            <a:ext cx="1905000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7" descr="h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37175"/>
            <a:ext cx="1981200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667000"/>
            <a:ext cx="2438400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0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4953000"/>
            <a:ext cx="1905000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201" name="Text Box 12"/>
          <p:cNvSpPr txBox="1">
            <a:spLocks noChangeArrowheads="1"/>
          </p:cNvSpPr>
          <p:nvPr/>
        </p:nvSpPr>
        <p:spPr bwMode="auto">
          <a:xfrm>
            <a:off x="1295400" y="3200400"/>
            <a:ext cx="7254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/>
              <a:t>My</a:t>
            </a:r>
          </a:p>
        </p:txBody>
      </p:sp>
      <p:sp>
        <p:nvSpPr>
          <p:cNvPr id="8202" name="Text Box 13"/>
          <p:cNvSpPr txBox="1">
            <a:spLocks noChangeArrowheads="1"/>
          </p:cNvSpPr>
          <p:nvPr/>
        </p:nvSpPr>
        <p:spPr bwMode="auto">
          <a:xfrm>
            <a:off x="1524000" y="4419600"/>
            <a:ext cx="1041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/>
              <a:t>Your</a:t>
            </a:r>
          </a:p>
        </p:txBody>
      </p:sp>
      <p:sp>
        <p:nvSpPr>
          <p:cNvPr id="8203" name="Text Box 14"/>
          <p:cNvSpPr txBox="1">
            <a:spLocks noChangeArrowheads="1"/>
          </p:cNvSpPr>
          <p:nvPr/>
        </p:nvSpPr>
        <p:spPr bwMode="auto">
          <a:xfrm>
            <a:off x="1981200" y="5181600"/>
            <a:ext cx="197485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/>
              <a:t>His</a:t>
            </a:r>
          </a:p>
          <a:p>
            <a:pPr eaLnBrk="1" hangingPunct="1"/>
            <a:r>
              <a:rPr lang="en-US" altLang="en-US" sz="3200"/>
              <a:t>Her</a:t>
            </a:r>
          </a:p>
          <a:p>
            <a:pPr eaLnBrk="1" hangingPunct="1"/>
            <a:r>
              <a:rPr lang="en-US" altLang="en-US" sz="3200"/>
              <a:t>Your</a:t>
            </a:r>
            <a:r>
              <a:rPr lang="en-US" altLang="en-US" sz="2200"/>
              <a:t> </a:t>
            </a:r>
            <a:r>
              <a:rPr lang="en-US" altLang="en-US" sz="2200" i="1"/>
              <a:t>(polite)</a:t>
            </a:r>
            <a:endParaRPr lang="en-US" altLang="en-US" sz="3200"/>
          </a:p>
        </p:txBody>
      </p:sp>
      <p:sp>
        <p:nvSpPr>
          <p:cNvPr id="8204" name="Text Box 15"/>
          <p:cNvSpPr txBox="1">
            <a:spLocks noChangeArrowheads="1"/>
          </p:cNvSpPr>
          <p:nvPr/>
        </p:nvSpPr>
        <p:spPr bwMode="auto">
          <a:xfrm>
            <a:off x="5867400" y="3352800"/>
            <a:ext cx="8604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/>
              <a:t>Our</a:t>
            </a:r>
          </a:p>
        </p:txBody>
      </p:sp>
      <p:sp>
        <p:nvSpPr>
          <p:cNvPr id="8205" name="Text Box 16"/>
          <p:cNvSpPr txBox="1">
            <a:spLocks noChangeArrowheads="1"/>
          </p:cNvSpPr>
          <p:nvPr/>
        </p:nvSpPr>
        <p:spPr bwMode="auto">
          <a:xfrm>
            <a:off x="5943600" y="5364163"/>
            <a:ext cx="1195388" cy="1401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/>
              <a:t>Their</a:t>
            </a:r>
          </a:p>
          <a:p>
            <a:pPr eaLnBrk="1" hangingPunct="1"/>
            <a:r>
              <a:rPr lang="en-US" altLang="en-US" sz="3200"/>
              <a:t>Your</a:t>
            </a:r>
          </a:p>
          <a:p>
            <a:pPr eaLnBrk="1" hangingPunct="1"/>
            <a:r>
              <a:rPr lang="en-US" altLang="en-US" sz="2200" i="1"/>
              <a:t>(pol. pl.)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2057400" y="3200400"/>
            <a:ext cx="6127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>
                <a:solidFill>
                  <a:srgbClr val="0000FF"/>
                </a:solidFill>
              </a:rPr>
              <a:t>Mi</a:t>
            </a:r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2663825" y="3200400"/>
            <a:ext cx="9286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>
                <a:solidFill>
                  <a:srgbClr val="0000FF"/>
                </a:solidFill>
              </a:rPr>
              <a:t>/Mis</a:t>
            </a: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2587625" y="4449763"/>
            <a:ext cx="6572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>
                <a:solidFill>
                  <a:srgbClr val="0000FF"/>
                </a:solidFill>
              </a:rPr>
              <a:t>Tu</a:t>
            </a: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3141663" y="4449763"/>
            <a:ext cx="9731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>
                <a:solidFill>
                  <a:srgbClr val="0000FF"/>
                </a:solidFill>
              </a:rPr>
              <a:t>/Tus</a:t>
            </a:r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2743200" y="5638800"/>
            <a:ext cx="6810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>
                <a:solidFill>
                  <a:srgbClr val="0000FF"/>
                </a:solidFill>
              </a:rPr>
              <a:t>Su</a:t>
            </a:r>
          </a:p>
        </p:txBody>
      </p:sp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3352800" y="5638800"/>
            <a:ext cx="9969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>
                <a:solidFill>
                  <a:srgbClr val="0000FF"/>
                </a:solidFill>
              </a:rPr>
              <a:t>/Sus</a:t>
            </a:r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6781800" y="3048000"/>
            <a:ext cx="19208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>
                <a:solidFill>
                  <a:srgbClr val="0000FF"/>
                </a:solidFill>
              </a:rPr>
              <a:t>Nuestro/s</a:t>
            </a:r>
          </a:p>
        </p:txBody>
      </p:sp>
      <p:sp>
        <p:nvSpPr>
          <p:cNvPr id="5144" name="Text Box 24"/>
          <p:cNvSpPr txBox="1">
            <a:spLocks noChangeArrowheads="1"/>
          </p:cNvSpPr>
          <p:nvPr/>
        </p:nvSpPr>
        <p:spPr bwMode="auto">
          <a:xfrm>
            <a:off x="6781800" y="3611563"/>
            <a:ext cx="19208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>
                <a:solidFill>
                  <a:srgbClr val="0000FF"/>
                </a:solidFill>
              </a:rPr>
              <a:t>Nuestra/s</a:t>
            </a:r>
          </a:p>
        </p:txBody>
      </p:sp>
      <p:sp>
        <p:nvSpPr>
          <p:cNvPr id="5145" name="Text Box 25"/>
          <p:cNvSpPr txBox="1">
            <a:spLocks noChangeArrowheads="1"/>
          </p:cNvSpPr>
          <p:nvPr/>
        </p:nvSpPr>
        <p:spPr bwMode="auto">
          <a:xfrm>
            <a:off x="7312025" y="5745163"/>
            <a:ext cx="7937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>
                <a:solidFill>
                  <a:srgbClr val="0000FF"/>
                </a:solidFill>
              </a:rPr>
              <a:t>Su </a:t>
            </a:r>
          </a:p>
        </p:txBody>
      </p:sp>
      <p:sp>
        <p:nvSpPr>
          <p:cNvPr id="5146" name="Text Box 26"/>
          <p:cNvSpPr txBox="1">
            <a:spLocks noChangeArrowheads="1"/>
          </p:cNvSpPr>
          <p:nvPr/>
        </p:nvSpPr>
        <p:spPr bwMode="auto">
          <a:xfrm>
            <a:off x="7921625" y="5745163"/>
            <a:ext cx="9969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>
                <a:solidFill>
                  <a:srgbClr val="0000FF"/>
                </a:solidFill>
              </a:rPr>
              <a:t>/Sus</a:t>
            </a:r>
          </a:p>
        </p:txBody>
      </p:sp>
    </p:spTree>
    <p:extLst>
      <p:ext uri="{BB962C8B-B14F-4D97-AF65-F5344CB8AC3E}">
        <p14:creationId xmlns:p14="http://schemas.microsoft.com/office/powerpoint/2010/main" val="149864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4572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i="1" smtClean="0"/>
              <a:t>Por ejemplo:</a:t>
            </a:r>
          </a:p>
          <a:p>
            <a:pPr eaLnBrk="1" hangingPunct="1">
              <a:lnSpc>
                <a:spcPct val="90000"/>
              </a:lnSpc>
            </a:pPr>
            <a:endParaRPr lang="en-US" altLang="en-US" i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i="1" smtClean="0"/>
              <a:t>				  ______ primo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i="1" smtClean="0"/>
              <a:t>				  ______ gorras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i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i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i="1" smtClean="0"/>
              <a:t>				  ______ amigo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i="1" smtClean="0"/>
              <a:t>				  ______ camisas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i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i="1" smtClean="0"/>
          </a:p>
        </p:txBody>
      </p:sp>
      <p:pic>
        <p:nvPicPr>
          <p:cNvPr id="9219" name="Picture 4" descr="i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295400"/>
            <a:ext cx="16764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5" descr="you-singula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657600"/>
            <a:ext cx="1905000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3784600" y="1477963"/>
            <a:ext cx="635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rgbClr val="0000FF"/>
                </a:solidFill>
              </a:rPr>
              <a:t>Mi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3657600" y="2057400"/>
            <a:ext cx="8604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rgbClr val="0000FF"/>
                </a:solidFill>
              </a:rPr>
              <a:t>Mis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3733800" y="3611563"/>
            <a:ext cx="6794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rgbClr val="0000FF"/>
                </a:solidFill>
              </a:rPr>
              <a:t>Tu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3667125" y="4191000"/>
            <a:ext cx="9048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rgbClr val="0000FF"/>
                </a:solidFill>
              </a:rPr>
              <a:t>Tus</a:t>
            </a:r>
          </a:p>
        </p:txBody>
      </p:sp>
    </p:spTree>
    <p:extLst>
      <p:ext uri="{BB962C8B-B14F-4D97-AF65-F5344CB8AC3E}">
        <p14:creationId xmlns:p14="http://schemas.microsoft.com/office/powerpoint/2010/main" val="1049290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52400" y="228600"/>
            <a:ext cx="8839200" cy="1981200"/>
          </a:xfrm>
          <a:noFill/>
        </p:spPr>
        <p:txBody>
          <a:bodyPr>
            <a:noAutofit/>
          </a:bodyPr>
          <a:lstStyle/>
          <a:p>
            <a:pPr marL="609600" indent="-609600" eaLnBrk="1" hangingPunct="1">
              <a:buFontTx/>
              <a:buAutoNum type="arabicPeriod" startAt="2"/>
            </a:pPr>
            <a:r>
              <a:rPr lang="en-US" altLang="en-US" sz="3600" dirty="0" smtClean="0"/>
              <a:t>The </a:t>
            </a:r>
            <a:r>
              <a:rPr lang="en-US" altLang="en-US" sz="3600" dirty="0" smtClean="0">
                <a:solidFill>
                  <a:srgbClr val="0000FF"/>
                </a:solidFill>
              </a:rPr>
              <a:t>possessive adjective</a:t>
            </a:r>
            <a:r>
              <a:rPr lang="en-US" altLang="en-US" sz="3600" dirty="0" smtClean="0"/>
              <a:t> </a:t>
            </a:r>
            <a:r>
              <a:rPr lang="en-US" altLang="en-US" sz="3600" b="1" dirty="0" smtClean="0">
                <a:solidFill>
                  <a:srgbClr val="0000FF"/>
                </a:solidFill>
              </a:rPr>
              <a:t>MI</a:t>
            </a:r>
            <a:r>
              <a:rPr lang="en-US" altLang="en-US" sz="3600" dirty="0" smtClean="0"/>
              <a:t>, </a:t>
            </a:r>
            <a:r>
              <a:rPr lang="en-US" altLang="en-US" sz="3600" b="1" dirty="0" smtClean="0">
                <a:solidFill>
                  <a:srgbClr val="0000FF"/>
                </a:solidFill>
              </a:rPr>
              <a:t>TU</a:t>
            </a:r>
            <a:r>
              <a:rPr lang="en-US" altLang="en-US" sz="3600" dirty="0" smtClean="0"/>
              <a:t> and </a:t>
            </a:r>
            <a:r>
              <a:rPr lang="en-US" altLang="en-US" sz="3600" b="1" dirty="0" smtClean="0">
                <a:solidFill>
                  <a:srgbClr val="0000FF"/>
                </a:solidFill>
              </a:rPr>
              <a:t>SU </a:t>
            </a:r>
            <a:r>
              <a:rPr lang="en-US" altLang="en-US" sz="3600" dirty="0" smtClean="0"/>
              <a:t>have only two forms– Singular and Plural. The adjective </a:t>
            </a:r>
            <a:r>
              <a:rPr lang="en-US" altLang="en-US" sz="3600" b="1" dirty="0" smtClean="0">
                <a:solidFill>
                  <a:srgbClr val="0000FF"/>
                </a:solidFill>
              </a:rPr>
              <a:t>SU</a:t>
            </a:r>
            <a:r>
              <a:rPr lang="en-US" altLang="en-US" sz="3600" dirty="0" smtClean="0"/>
              <a:t> can refer to many different people.</a:t>
            </a:r>
          </a:p>
          <a:p>
            <a:pPr marL="609600" indent="-609600" eaLnBrk="1" hangingPunct="1">
              <a:buFontTx/>
              <a:buAutoNum type="arabicPeriod" startAt="2"/>
            </a:pPr>
            <a:endParaRPr lang="en-US" altLang="en-US" sz="3600" dirty="0" smtClean="0"/>
          </a:p>
          <a:p>
            <a:pPr marL="609600" indent="-609600" eaLnBrk="1" hangingPunct="1">
              <a:buFontTx/>
              <a:buAutoNum type="arabicPeriod" startAt="2"/>
            </a:pPr>
            <a:endParaRPr lang="en-US" altLang="en-US" sz="3600" dirty="0" smtClean="0"/>
          </a:p>
          <a:p>
            <a:pPr marL="609600" indent="-609600" eaLnBrk="1" hangingPunct="1">
              <a:buFontTx/>
              <a:buAutoNum type="arabicPeriod" startAt="2"/>
            </a:pPr>
            <a:endParaRPr lang="en-US" altLang="en-US" sz="3600" dirty="0" smtClean="0"/>
          </a:p>
          <a:p>
            <a:pPr marL="609600" indent="-609600" eaLnBrk="1" hangingPunct="1">
              <a:buFontTx/>
              <a:buNone/>
            </a:pPr>
            <a:r>
              <a:rPr lang="en-US" altLang="en-US" sz="3600" dirty="0" smtClean="0"/>
              <a:t>		   ______ </a:t>
            </a:r>
            <a:r>
              <a:rPr lang="en-US" altLang="en-US" sz="3600" dirty="0" err="1" smtClean="0"/>
              <a:t>libro</a:t>
            </a:r>
            <a:r>
              <a:rPr lang="en-US" altLang="en-US" sz="3600" dirty="0" smtClean="0"/>
              <a:t>	               _____ </a:t>
            </a:r>
            <a:r>
              <a:rPr lang="en-US" altLang="en-US" sz="3600" dirty="0" err="1" smtClean="0"/>
              <a:t>clase</a:t>
            </a:r>
            <a:endParaRPr lang="en-US" altLang="en-US" sz="3600" dirty="0" smtClean="0"/>
          </a:p>
          <a:p>
            <a:pPr marL="609600" indent="-609600" eaLnBrk="1" hangingPunct="1">
              <a:buFontTx/>
              <a:buNone/>
            </a:pPr>
            <a:r>
              <a:rPr lang="en-US" altLang="en-US" sz="3600" dirty="0" smtClean="0"/>
              <a:t>           ______ </a:t>
            </a:r>
            <a:r>
              <a:rPr lang="en-US" altLang="en-US" sz="3600" dirty="0" err="1" smtClean="0"/>
              <a:t>zapatos</a:t>
            </a:r>
            <a:r>
              <a:rPr lang="en-US" altLang="en-US" sz="3600" dirty="0" smtClean="0"/>
              <a:t>	       _____ casas</a:t>
            </a:r>
            <a:endParaRPr lang="en-US" altLang="en-US" sz="3600" noProof="1" smtClean="0"/>
          </a:p>
        </p:txBody>
      </p:sp>
      <p:pic>
        <p:nvPicPr>
          <p:cNvPr id="10243" name="Picture 6" descr="h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586037"/>
            <a:ext cx="2514600" cy="183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493962"/>
            <a:ext cx="2438400" cy="177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1752600" y="4284735"/>
            <a:ext cx="7032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 b="1" dirty="0">
                <a:solidFill>
                  <a:srgbClr val="0000FF"/>
                </a:solidFill>
              </a:rPr>
              <a:t>Su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1639887" y="4953000"/>
            <a:ext cx="9286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 b="1" dirty="0" err="1">
                <a:solidFill>
                  <a:srgbClr val="0000FF"/>
                </a:solidFill>
              </a:rPr>
              <a:t>Sus</a:t>
            </a:r>
            <a:endParaRPr lang="en-US" altLang="en-US" sz="3200" b="1" dirty="0">
              <a:solidFill>
                <a:srgbClr val="0000FF"/>
              </a:solidFill>
            </a:endParaRP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5763491" y="4408199"/>
            <a:ext cx="7032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 b="1" dirty="0">
                <a:solidFill>
                  <a:srgbClr val="0000FF"/>
                </a:solidFill>
              </a:rPr>
              <a:t>Su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5673004" y="4953000"/>
            <a:ext cx="9286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 b="1" dirty="0" err="1">
                <a:solidFill>
                  <a:srgbClr val="0000FF"/>
                </a:solidFill>
              </a:rPr>
              <a:t>Sus</a:t>
            </a:r>
            <a:endParaRPr lang="en-US" altLang="en-US" sz="32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16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609600" y="228600"/>
            <a:ext cx="8229600" cy="618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AutoNum type="arabicPeriod" startAt="3"/>
            </a:pPr>
            <a:r>
              <a:rPr lang="en-US" altLang="en-US" sz="3200"/>
              <a:t>The </a:t>
            </a:r>
            <a:r>
              <a:rPr lang="en-US" altLang="en-US" sz="3200">
                <a:solidFill>
                  <a:srgbClr val="0000FF"/>
                </a:solidFill>
              </a:rPr>
              <a:t>possessive adjective</a:t>
            </a:r>
            <a:r>
              <a:rPr lang="en-US" altLang="en-US" sz="3200"/>
              <a:t> </a:t>
            </a:r>
            <a:r>
              <a:rPr lang="en-US" altLang="en-US" sz="3200" b="1" u="sng">
                <a:solidFill>
                  <a:srgbClr val="0000FF"/>
                </a:solidFill>
              </a:rPr>
              <a:t>Nuestro</a:t>
            </a:r>
            <a:r>
              <a:rPr lang="en-US" altLang="en-US" sz="3200"/>
              <a:t>, like any other adjective that ends in –O has 4 forms.	</a:t>
            </a:r>
          </a:p>
          <a:p>
            <a:pPr eaLnBrk="1" hangingPunct="1">
              <a:spcBef>
                <a:spcPct val="50000"/>
              </a:spcBef>
              <a:buFontTx/>
              <a:buAutoNum type="arabicPeriod" startAt="3"/>
            </a:pPr>
            <a:endParaRPr lang="en-US" altLang="en-US" sz="3200"/>
          </a:p>
          <a:p>
            <a:pPr eaLnBrk="1" hangingPunct="1">
              <a:spcBef>
                <a:spcPct val="50000"/>
              </a:spcBef>
              <a:buFontTx/>
              <a:buAutoNum type="arabicPeriod" startAt="3"/>
            </a:pPr>
            <a:endParaRPr lang="en-US" altLang="en-US" sz="3200"/>
          </a:p>
          <a:p>
            <a:pPr eaLnBrk="1" hangingPunct="1">
              <a:spcBef>
                <a:spcPct val="50000"/>
              </a:spcBef>
              <a:buFontTx/>
              <a:buAutoNum type="arabicPeriod" startAt="3"/>
            </a:pPr>
            <a:endParaRPr lang="en-US" altLang="en-US" sz="3200"/>
          </a:p>
          <a:p>
            <a:pPr eaLnBrk="1" hangingPunct="1">
              <a:spcBef>
                <a:spcPct val="50000"/>
              </a:spcBef>
              <a:buFontTx/>
              <a:buAutoNum type="arabicPeriod" startAt="3"/>
            </a:pPr>
            <a:endParaRPr lang="en-US" altLang="en-US" sz="3200"/>
          </a:p>
          <a:p>
            <a:pPr eaLnBrk="1" hangingPunct="1"/>
            <a:r>
              <a:rPr lang="en-US" altLang="en-US" sz="3200"/>
              <a:t>    ________ cuarto             _______ casa</a:t>
            </a:r>
          </a:p>
          <a:p>
            <a:pPr eaLnBrk="1" hangingPunct="1"/>
            <a:r>
              <a:rPr lang="en-US" altLang="en-US" sz="3200"/>
              <a:t>    ________ cuartos           _______ plumas  </a:t>
            </a:r>
          </a:p>
          <a:p>
            <a:pPr eaLnBrk="1" hangingPunct="1">
              <a:spcBef>
                <a:spcPct val="50000"/>
              </a:spcBef>
            </a:pPr>
            <a:endParaRPr lang="en-US" altLang="en-US" sz="3200" noProof="1"/>
          </a:p>
        </p:txBody>
      </p:sp>
      <p:pic>
        <p:nvPicPr>
          <p:cNvPr id="1126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133600"/>
            <a:ext cx="3352800" cy="243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133600"/>
            <a:ext cx="3352800" cy="2436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1177925" y="4602163"/>
            <a:ext cx="17176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rgbClr val="0000FF"/>
                </a:solidFill>
              </a:rPr>
              <a:t>Nuestro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1066800" y="5135563"/>
            <a:ext cx="19431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rgbClr val="0000FF"/>
                </a:solidFill>
              </a:rPr>
              <a:t>Nuestros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5597525" y="4602163"/>
            <a:ext cx="16954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rgbClr val="0000FF"/>
                </a:solidFill>
              </a:rPr>
              <a:t>Nuestra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5521325" y="5135563"/>
            <a:ext cx="19208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rgbClr val="0000FF"/>
                </a:solidFill>
              </a:rPr>
              <a:t>Nuestras</a:t>
            </a:r>
          </a:p>
        </p:txBody>
      </p:sp>
    </p:spTree>
    <p:extLst>
      <p:ext uri="{BB962C8B-B14F-4D97-AF65-F5344CB8AC3E}">
        <p14:creationId xmlns:p14="http://schemas.microsoft.com/office/powerpoint/2010/main" val="66792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762000"/>
            <a:ext cx="8915400" cy="1447800"/>
          </a:xfrm>
        </p:spPr>
        <p:txBody>
          <a:bodyPr/>
          <a:lstStyle/>
          <a:p>
            <a:pPr algn="l" eaLnBrk="1" hangingPunct="1">
              <a:buFontTx/>
              <a:buChar char="•"/>
            </a:pPr>
            <a:r>
              <a:rPr lang="es-ES_tradnl" altLang="en-US" sz="3600" smtClean="0">
                <a:solidFill>
                  <a:schemeClr val="hlink"/>
                </a:solidFill>
              </a:rPr>
              <a:t> </a:t>
            </a:r>
            <a:r>
              <a:rPr lang="es-ES_tradnl" altLang="en-US" sz="3200" smtClean="0">
                <a:solidFill>
                  <a:schemeClr val="tx1"/>
                </a:solidFill>
              </a:rPr>
              <a:t>Copia y completa la oración con el </a:t>
            </a:r>
            <a:r>
              <a:rPr lang="es-ES_tradnl" altLang="en-US" sz="3200" b="1" smtClean="0">
                <a:solidFill>
                  <a:schemeClr val="accent2"/>
                </a:solidFill>
              </a:rPr>
              <a:t>Adjetivo Posesivo </a:t>
            </a:r>
            <a:r>
              <a:rPr lang="es-ES_tradnl" altLang="en-US" sz="3200" smtClean="0">
                <a:solidFill>
                  <a:schemeClr val="tx1"/>
                </a:solidFill>
              </a:rPr>
              <a:t>correcto.</a:t>
            </a:r>
            <a:endParaRPr lang="es-ES_tradnl" altLang="en-US" sz="3200" smtClean="0">
              <a:solidFill>
                <a:schemeClr val="accent2"/>
              </a:solidFill>
            </a:endParaRPr>
          </a:p>
        </p:txBody>
      </p:sp>
      <p:pic>
        <p:nvPicPr>
          <p:cNvPr id="12291" name="Picture 3" descr="i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981200"/>
            <a:ext cx="16764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3276600" y="2667000"/>
            <a:ext cx="2971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800" b="1">
                <a:solidFill>
                  <a:schemeClr val="tx2"/>
                </a:solidFill>
                <a:latin typeface="Times New Roman" pitchFamily="18" charset="0"/>
              </a:rPr>
              <a:t>Es _______ perro.</a:t>
            </a:r>
            <a:endParaRPr lang="en-US" altLang="en-US" sz="2800" b="1" noProof="1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12293" name="Picture 5" descr="you-singula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429000"/>
            <a:ext cx="1905000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3276600" y="3810000"/>
            <a:ext cx="2971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800" b="1">
                <a:solidFill>
                  <a:schemeClr val="tx2"/>
                </a:solidFill>
                <a:latin typeface="Times New Roman" pitchFamily="18" charset="0"/>
              </a:rPr>
              <a:t>Es _______ gato.</a:t>
            </a:r>
            <a:endParaRPr lang="en-US" altLang="en-US" sz="2800" b="1" noProof="1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12295" name="Picture 7" descr="h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876800"/>
            <a:ext cx="1981200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3124200" y="5486400"/>
            <a:ext cx="3581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800" b="1">
                <a:solidFill>
                  <a:schemeClr val="tx2"/>
                </a:solidFill>
                <a:latin typeface="Times New Roman" pitchFamily="18" charset="0"/>
              </a:rPr>
              <a:t>Es _______ sombrero.</a:t>
            </a:r>
            <a:endParaRPr lang="en-US" altLang="en-US" sz="2800" b="1" noProof="1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12297" name="Picture 9" descr="MCj0417458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828800"/>
            <a:ext cx="1096963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Picture 10" descr="MCj04363260000[1]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352800"/>
            <a:ext cx="14478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9" name="Picture 11" descr="MCj04361960000[1]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5029200"/>
            <a:ext cx="1828800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152400" y="76200"/>
            <a:ext cx="89154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_tradnl" altLang="en-US" sz="4400" b="1">
                <a:solidFill>
                  <a:srgbClr val="FF0000"/>
                </a:solidFill>
              </a:rPr>
              <a:t>Practica:</a:t>
            </a:r>
            <a:endParaRPr lang="es-ES_tradnl" altLang="en-US" sz="44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08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33400"/>
            <a:ext cx="2362200" cy="1716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505200" y="1371600"/>
            <a:ext cx="3200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800" b="1">
                <a:latin typeface="Times New Roman" pitchFamily="18" charset="0"/>
              </a:rPr>
              <a:t>Es ________ casa.</a:t>
            </a:r>
            <a:endParaRPr lang="en-US" altLang="en-US" sz="2800" b="1" noProof="1">
              <a:latin typeface="Times New Roman" pitchFamily="18" charset="0"/>
            </a:endParaRPr>
          </a:p>
        </p:txBody>
      </p:sp>
      <p:pic>
        <p:nvPicPr>
          <p:cNvPr id="13316" name="Picture 4" descr="MCj0424760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533400"/>
            <a:ext cx="153035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362200"/>
            <a:ext cx="2438400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3200400" y="3048000"/>
            <a:ext cx="3429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800" b="1">
                <a:latin typeface="Times New Roman" pitchFamily="18" charset="0"/>
              </a:rPr>
              <a:t>Es ________ abuela.</a:t>
            </a:r>
            <a:endParaRPr lang="en-US" altLang="en-US" sz="2800" b="1" noProof="1">
              <a:latin typeface="Times New Roman" pitchFamily="18" charset="0"/>
            </a:endParaRPr>
          </a:p>
        </p:txBody>
      </p:sp>
      <p:pic>
        <p:nvPicPr>
          <p:cNvPr id="13319" name="Picture 7" descr="MCj0240569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514600"/>
            <a:ext cx="1370013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8" descr="i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267200"/>
            <a:ext cx="22860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9" descr="NOTEBOK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495800"/>
            <a:ext cx="1244600" cy="130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2743200" y="5105400"/>
            <a:ext cx="4114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800" b="1">
                <a:latin typeface="Times New Roman" pitchFamily="18" charset="0"/>
              </a:rPr>
              <a:t>Son_________cuadernos.</a:t>
            </a:r>
            <a:endParaRPr lang="en-US" altLang="en-US" sz="2800" b="1" noProof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361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EDCN18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04800"/>
            <a:ext cx="1298575" cy="181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 descr="EDCN18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304800"/>
            <a:ext cx="1298575" cy="181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 descr="you-singula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33400"/>
            <a:ext cx="198120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5" descr="h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86000"/>
            <a:ext cx="2286000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6" descr="MCj0436157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362200"/>
            <a:ext cx="1841500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343400"/>
            <a:ext cx="2286000" cy="166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4" name="Text Box 10"/>
          <p:cNvSpPr txBox="1">
            <a:spLocks noChangeArrowheads="1"/>
          </p:cNvSpPr>
          <p:nvPr/>
        </p:nvSpPr>
        <p:spPr bwMode="auto">
          <a:xfrm>
            <a:off x="2895600" y="1295400"/>
            <a:ext cx="3276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b="1">
                <a:latin typeface="Times New Roman" pitchFamily="18" charset="0"/>
              </a:rPr>
              <a:t>Son ____ lapices.</a:t>
            </a:r>
            <a:endParaRPr lang="en-US" altLang="en-US" sz="3200" b="1" noProof="1">
              <a:latin typeface="Times New Roman" pitchFamily="18" charset="0"/>
            </a:endParaRPr>
          </a:p>
        </p:txBody>
      </p:sp>
      <p:sp>
        <p:nvSpPr>
          <p:cNvPr id="14345" name="Text Box 11"/>
          <p:cNvSpPr txBox="1">
            <a:spLocks noChangeArrowheads="1"/>
          </p:cNvSpPr>
          <p:nvPr/>
        </p:nvSpPr>
        <p:spPr bwMode="auto">
          <a:xfrm>
            <a:off x="3048000" y="3200400"/>
            <a:ext cx="3276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b="1">
                <a:latin typeface="Times New Roman" pitchFamily="18" charset="0"/>
              </a:rPr>
              <a:t>Son ____ gatos.</a:t>
            </a:r>
            <a:endParaRPr lang="en-US" altLang="en-US" sz="3200" b="1" noProof="1">
              <a:latin typeface="Times New Roman" pitchFamily="18" charset="0"/>
            </a:endParaRPr>
          </a:p>
        </p:txBody>
      </p:sp>
      <p:sp>
        <p:nvSpPr>
          <p:cNvPr id="14346" name="Text Box 12"/>
          <p:cNvSpPr txBox="1">
            <a:spLocks noChangeArrowheads="1"/>
          </p:cNvSpPr>
          <p:nvPr/>
        </p:nvSpPr>
        <p:spPr bwMode="auto">
          <a:xfrm>
            <a:off x="2133600" y="5029200"/>
            <a:ext cx="5181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b="1">
                <a:latin typeface="Times New Roman" pitchFamily="18" charset="0"/>
              </a:rPr>
              <a:t>Son ________ mochilas.</a:t>
            </a:r>
            <a:endParaRPr lang="en-US" altLang="en-US" sz="3200" b="1" noProof="1">
              <a:latin typeface="Times New Roman" pitchFamily="18" charset="0"/>
            </a:endParaRPr>
          </a:p>
        </p:txBody>
      </p:sp>
      <p:pic>
        <p:nvPicPr>
          <p:cNvPr id="14350" name="Picture 16" descr="MC900290903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114800"/>
            <a:ext cx="1411288" cy="169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1" name="Picture 17" descr="MC900290903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4876800"/>
            <a:ext cx="1411288" cy="169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425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# 14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LOS ADJETIVOS POSESIVOS</a:t>
            </a:r>
          </a:p>
        </p:txBody>
      </p:sp>
    </p:spTree>
    <p:extLst>
      <p:ext uri="{BB962C8B-B14F-4D97-AF65-F5344CB8AC3E}">
        <p14:creationId xmlns:p14="http://schemas.microsoft.com/office/powerpoint/2010/main" val="422585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840</TotalTime>
  <Words>214</Words>
  <Application>Microsoft Office PowerPoint</Application>
  <PresentationFormat>On-screen Show (4:3)</PresentationFormat>
  <Paragraphs>83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Me llamo __________ Clase 702 La fecha es el 16 de octubre del 2017</vt:lpstr>
      <vt:lpstr>Los adjetivos posesivos (possesive adjectives)</vt:lpstr>
      <vt:lpstr>PowerPoint Presentation</vt:lpstr>
      <vt:lpstr>PowerPoint Presentation</vt:lpstr>
      <vt:lpstr>PowerPoint Presentation</vt:lpstr>
      <vt:lpstr> Copia y completa la oración con el Adjetivo Posesivo correcto.</vt:lpstr>
      <vt:lpstr>PowerPoint Presentation</vt:lpstr>
      <vt:lpstr>PowerPoint Presentation</vt:lpstr>
      <vt:lpstr>Tarea # 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702 La fecha es el 9 de octubre del 2014</dc:title>
  <dc:creator>Helen Zumaeta</dc:creator>
  <cp:lastModifiedBy>Helen Zumaeta</cp:lastModifiedBy>
  <cp:revision>17</cp:revision>
  <cp:lastPrinted>2014-10-09T18:23:27Z</cp:lastPrinted>
  <dcterms:created xsi:type="dcterms:W3CDTF">2014-10-09T16:48:06Z</dcterms:created>
  <dcterms:modified xsi:type="dcterms:W3CDTF">2017-10-16T16:45:44Z</dcterms:modified>
</cp:coreProperties>
</file>